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94" r:id="rId3"/>
    <p:sldId id="305" r:id="rId4"/>
    <p:sldId id="308" r:id="rId5"/>
    <p:sldId id="304" r:id="rId6"/>
    <p:sldId id="306" r:id="rId7"/>
    <p:sldId id="295" r:id="rId8"/>
    <p:sldId id="307" r:id="rId9"/>
    <p:sldId id="299" r:id="rId10"/>
    <p:sldId id="284" r:id="rId11"/>
    <p:sldId id="291" r:id="rId12"/>
    <p:sldId id="290" r:id="rId13"/>
    <p:sldId id="293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590"/>
    <a:srgbClr val="A9C7E9"/>
    <a:srgbClr val="D7E5F5"/>
    <a:srgbClr val="87B0E1"/>
    <a:srgbClr val="377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3" autoAdjust="0"/>
    <p:restoredTop sz="89784" autoAdjust="0"/>
  </p:normalViewPr>
  <p:slideViewPr>
    <p:cSldViewPr>
      <p:cViewPr varScale="1">
        <p:scale>
          <a:sx n="61" d="100"/>
          <a:sy n="61" d="100"/>
        </p:scale>
        <p:origin x="-9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Office_Excel_2007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_Microsoft_Office_Excel_2007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_Microsoft_Office_Excel_2007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_Microsoft_Office_Excel_2007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Microsoft_Office_Excel_2007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_Microsoft_Office_Excel_2007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_Microsoft_Office_Excel_2007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_Microsoft_Office_Excel_2007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_Microsoft_Office_Excel_2007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_Microsoft_Office_Excel_2007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_Microsoft_Office_Excel_2007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_Microsoft_Office_Excel_2007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438352634750634E-2"/>
          <c:y val="0.12800997021836283"/>
          <c:w val="0.60308216279827564"/>
          <c:h val="0.67970494317835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layout>
                <c:manualLayout>
                  <c:x val="8.1808067123930003E-2"/>
                  <c:y val="-2.8446660048524032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0524195796491385E-3"/>
                  <c:y val="9.2581559038243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13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проверки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9.8733874115087931E-3"/>
                  <c:y val="-2.2809069601585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71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21863424"/>
        <c:axId val="21865216"/>
        <c:axId val="0"/>
      </c:bar3DChart>
      <c:catAx>
        <c:axId val="21863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865216"/>
        <c:crosses val="autoZero"/>
        <c:auto val="1"/>
        <c:lblAlgn val="ctr"/>
        <c:lblOffset val="100"/>
        <c:noMultiLvlLbl val="0"/>
      </c:catAx>
      <c:valAx>
        <c:axId val="218652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863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543854388301"/>
          <c:y val="0.26498512442438826"/>
          <c:w val="0.29841963606849486"/>
          <c:h val="0.4677916571294515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438352634750634E-2"/>
          <c:y val="0.12800997021836283"/>
          <c:w val="0.60308216279827564"/>
          <c:h val="0.67970494317835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5"/>
              <c:layout>
                <c:manualLayout>
                  <c:x val="7.0524195796491385E-3"/>
                  <c:y val="9.2581559038243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34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проверки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delete val="1"/>
            </c:dLbl>
            <c:dLbl>
              <c:idx val="5"/>
              <c:layout>
                <c:manualLayout>
                  <c:x val="9.8733874115087931E-3"/>
                  <c:y val="-2.2809069601585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22320640"/>
        <c:axId val="22322176"/>
        <c:axId val="0"/>
      </c:bar3DChart>
      <c:catAx>
        <c:axId val="22320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322176"/>
        <c:crosses val="autoZero"/>
        <c:auto val="1"/>
        <c:lblAlgn val="ctr"/>
        <c:lblOffset val="100"/>
        <c:noMultiLvlLbl val="0"/>
      </c:catAx>
      <c:valAx>
        <c:axId val="22322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32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543854388301"/>
          <c:y val="0.26498512442438826"/>
          <c:w val="0.29841963606849486"/>
          <c:h val="0.4677916571294515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438352634750634E-2"/>
          <c:y val="0"/>
          <c:w val="0.60308216279827564"/>
          <c:h val="0.7792682126228398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проверки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4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73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20791680"/>
        <c:axId val="20793216"/>
        <c:axId val="0"/>
      </c:bar3DChart>
      <c:catAx>
        <c:axId val="20791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93216"/>
        <c:crosses val="autoZero"/>
        <c:auto val="1"/>
        <c:lblAlgn val="ctr"/>
        <c:lblOffset val="100"/>
        <c:noMultiLvlLbl val="0"/>
      </c:catAx>
      <c:valAx>
        <c:axId val="207932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9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543854388301"/>
          <c:y val="0.26498512442438826"/>
          <c:w val="0.29841963606849486"/>
          <c:h val="0.4677916571294515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6438352634750634E-2"/>
          <c:y val="0"/>
          <c:w val="0.60308216279827564"/>
          <c:h val="0.7792682126228398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38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проверки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1">
                  <c:v>2020</c:v>
                </c:pt>
                <c:pt idx="3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24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20855424"/>
        <c:axId val="20861312"/>
        <c:axId val="0"/>
      </c:bar3DChart>
      <c:catAx>
        <c:axId val="20855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861312"/>
        <c:crosses val="autoZero"/>
        <c:auto val="1"/>
        <c:lblAlgn val="ctr"/>
        <c:lblOffset val="100"/>
        <c:noMultiLvlLbl val="0"/>
      </c:catAx>
      <c:valAx>
        <c:axId val="20861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85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543854388301"/>
          <c:y val="0.26498512442438826"/>
          <c:w val="0.29841963606849486"/>
          <c:h val="0.4677916571294515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45047133975011E-2"/>
          <c:y val="0.14126536094754905"/>
          <c:w val="0.57063267469608625"/>
          <c:h val="0.831789330506486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2022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0.08414</cdr:x>
      <cdr:y>0.26923</cdr:y>
    </cdr:from>
    <cdr:to>
      <cdr:x>0.18569</cdr:x>
      <cdr:y>0.49619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586" y="100811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0.14812</cdr:x>
      <cdr:y>0.17308</cdr:y>
    </cdr:from>
    <cdr:to>
      <cdr:x>0.24967</cdr:x>
      <cdr:y>0.40004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650" y="64807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0.2764</cdr:x>
      <cdr:y>0.46154</cdr:y>
    </cdr:from>
    <cdr:to>
      <cdr:x>0.37795</cdr:x>
      <cdr:y>0.6885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8669" y="172819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0.34805</cdr:x>
      <cdr:y>0.44231</cdr:y>
    </cdr:from>
    <cdr:to>
      <cdr:x>0.44961</cdr:x>
      <cdr:y>0.66927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33850" y="1656185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0.47354</cdr:x>
      <cdr:y>0.09615</cdr:y>
    </cdr:from>
    <cdr:to>
      <cdr:x>0.57509</cdr:x>
      <cdr:y>0.32312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63736" y="360041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0.54798</cdr:x>
      <cdr:y>0.03846</cdr:y>
    </cdr:from>
    <cdr:to>
      <cdr:x>0.64954</cdr:x>
      <cdr:y>0.26542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34050" y="144017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0.06814</cdr:x>
      <cdr:y>0.79518</cdr:y>
    </cdr:from>
    <cdr:to>
      <cdr:x>0.59597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13570" y="3550096"/>
          <a:ext cx="47525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0.15611</cdr:x>
      <cdr:y>0.79518</cdr:y>
    </cdr:from>
    <cdr:to>
      <cdr:x>0.51599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05658" y="3550096"/>
          <a:ext cx="32403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0.08414</cdr:x>
      <cdr:y>0.26923</cdr:y>
    </cdr:from>
    <cdr:to>
      <cdr:x>0.18569</cdr:x>
      <cdr:y>0.49619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586" y="100811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0.14812</cdr:x>
      <cdr:y>0.17308</cdr:y>
    </cdr:from>
    <cdr:to>
      <cdr:x>0.24967</cdr:x>
      <cdr:y>0.40004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650" y="64807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0.2764</cdr:x>
      <cdr:y>0.46154</cdr:y>
    </cdr:from>
    <cdr:to>
      <cdr:x>0.37795</cdr:x>
      <cdr:y>0.6885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8669" y="172819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0.34805</cdr:x>
      <cdr:y>0.44231</cdr:y>
    </cdr:from>
    <cdr:to>
      <cdr:x>0.44961</cdr:x>
      <cdr:y>0.66927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33850" y="1656185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0.47354</cdr:x>
      <cdr:y>0.09615</cdr:y>
    </cdr:from>
    <cdr:to>
      <cdr:x>0.57509</cdr:x>
      <cdr:y>0.32312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63736" y="360041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0.54798</cdr:x>
      <cdr:y>0.03846</cdr:y>
    </cdr:from>
    <cdr:to>
      <cdr:x>0.64954</cdr:x>
      <cdr:y>0.26542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34050" y="144017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0.06814</cdr:x>
      <cdr:y>0.79518</cdr:y>
    </cdr:from>
    <cdr:to>
      <cdr:x>0.59597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13570" y="3550096"/>
          <a:ext cx="47525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0.15611</cdr:x>
      <cdr:y>0.79518</cdr:y>
    </cdr:from>
    <cdr:to>
      <cdr:x>0.51599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05658" y="3550096"/>
          <a:ext cx="32403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0.08414</cdr:x>
      <cdr:y>0.26923</cdr:y>
    </cdr:from>
    <cdr:to>
      <cdr:x>0.18569</cdr:x>
      <cdr:y>0.49619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586" y="100811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0.2764</cdr:x>
      <cdr:y>0.46154</cdr:y>
    </cdr:from>
    <cdr:to>
      <cdr:x>0.37795</cdr:x>
      <cdr:y>0.6885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8669" y="172819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0.34805</cdr:x>
      <cdr:y>0.44231</cdr:y>
    </cdr:from>
    <cdr:to>
      <cdr:x>0.44961</cdr:x>
      <cdr:y>0.66927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33850" y="1656185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0.47354</cdr:x>
      <cdr:y>0.09615</cdr:y>
    </cdr:from>
    <cdr:to>
      <cdr:x>0.57509</cdr:x>
      <cdr:y>0.32312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63736" y="360041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0.54798</cdr:x>
      <cdr:y>0.03846</cdr:y>
    </cdr:from>
    <cdr:to>
      <cdr:x>0.64954</cdr:x>
      <cdr:y>0.26542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34050" y="144017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0.06814</cdr:x>
      <cdr:y>0.79518</cdr:y>
    </cdr:from>
    <cdr:to>
      <cdr:x>0.59597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13570" y="3550096"/>
          <a:ext cx="47525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0.15611</cdr:x>
      <cdr:y>0.79518</cdr:y>
    </cdr:from>
    <cdr:to>
      <cdr:x>0.51599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05658" y="3550096"/>
          <a:ext cx="32403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0.24409</cdr:x>
      <cdr:y>0.40323</cdr:y>
    </cdr:from>
    <cdr:to>
      <cdr:x>0.25208</cdr:x>
      <cdr:y>0.41347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97746" y="1800200"/>
          <a:ext cx="72008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0.47601</cdr:x>
      <cdr:y>0.68826</cdr:y>
    </cdr:from>
    <cdr:to>
      <cdr:x>0.57756</cdr:x>
      <cdr:y>0.89307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85978" y="30727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</a:t>
          </a:r>
        </a:p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0.15031</cdr:x>
      <cdr:y>0.68826</cdr:y>
    </cdr:from>
    <cdr:to>
      <cdr:x>0.25187</cdr:x>
      <cdr:y>0.89307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353418" y="30727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3</a:t>
          </a:r>
          <a:endParaRPr lang="ru-RU" sz="20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0.08414</cdr:x>
      <cdr:y>0.26923</cdr:y>
    </cdr:from>
    <cdr:to>
      <cdr:x>0.18569</cdr:x>
      <cdr:y>0.49619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586" y="100811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0.14812</cdr:x>
      <cdr:y>0.17308</cdr:y>
    </cdr:from>
    <cdr:to>
      <cdr:x>0.24967</cdr:x>
      <cdr:y>0.40004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650" y="64807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0.2764</cdr:x>
      <cdr:y>0.46154</cdr:y>
    </cdr:from>
    <cdr:to>
      <cdr:x>0.37795</cdr:x>
      <cdr:y>0.6885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8669" y="1728193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0.34805</cdr:x>
      <cdr:y>0.44231</cdr:y>
    </cdr:from>
    <cdr:to>
      <cdr:x>0.44961</cdr:x>
      <cdr:y>0.66927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33850" y="1656185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0.47354</cdr:x>
      <cdr:y>0.09615</cdr:y>
    </cdr:from>
    <cdr:to>
      <cdr:x>0.57509</cdr:x>
      <cdr:y>0.32312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63736" y="360041"/>
          <a:ext cx="914400" cy="84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0.54798</cdr:x>
      <cdr:y>0.03846</cdr:y>
    </cdr:from>
    <cdr:to>
      <cdr:x>0.64954</cdr:x>
      <cdr:y>0.26542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34050" y="144017"/>
          <a:ext cx="914400" cy="84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0.06814</cdr:x>
      <cdr:y>0.79518</cdr:y>
    </cdr:from>
    <cdr:to>
      <cdr:x>0.59597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13570" y="3550096"/>
          <a:ext cx="475252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0.15611</cdr:x>
      <cdr:y>0.79518</cdr:y>
    </cdr:from>
    <cdr:to>
      <cdr:x>0.51599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05658" y="3550096"/>
          <a:ext cx="32403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0.16572</cdr:x>
      <cdr:y>0.79167</cdr:y>
    </cdr:from>
    <cdr:to>
      <cdr:x>0.87722</cdr:x>
      <cdr:y>0.95833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09461" y="4104456"/>
          <a:ext cx="6480701" cy="864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D32DDF95-C65C-476A-AA2D-08BABA6DE1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336D7DC-7DF0-4E08-B127-7134A95BB6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297" y="0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951BD1E7-0CDF-41A0-B26E-374800642F37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0B87FCD-F57B-4652-A58C-5DA4EE5F63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8631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8CAF6AC-758E-4A07-B609-8CD7603346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97" y="9378631"/>
            <a:ext cx="2945767" cy="495619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D09E8AA1-A9BC-4B76-BE7F-74C6F419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1070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/>
          <a:lstStyle>
            <a:lvl1pPr algn="r">
              <a:defRPr sz="1200"/>
            </a:lvl1pPr>
          </a:lstStyle>
          <a:p>
            <a:fld id="{6A6379EF-87D3-4581-9075-F562B18F212E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5" tIns="45352" rIns="90705" bIns="453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0705" tIns="45352" rIns="90705" bIns="4535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8" cy="493713"/>
          </a:xfrm>
          <a:prstGeom prst="rect">
            <a:avLst/>
          </a:prstGeom>
        </p:spPr>
        <p:txBody>
          <a:bodyPr vert="horz" lIns="90705" tIns="45352" rIns="90705" bIns="45352" rtlCol="0" anchor="b"/>
          <a:lstStyle>
            <a:lvl1pPr algn="r">
              <a:defRPr sz="1200"/>
            </a:lvl1pPr>
          </a:lstStyle>
          <a:p>
            <a:fld id="{BC72453E-B760-4EF5-BEB8-8469945E08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8578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453-3EF4-4889-A30A-EB452DC42F9D}" type="datetime1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349-F505-433F-AF35-B6C548C5499E}" type="datetime1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2CE2-3878-4040-9A65-E1C3F1A2F209}" type="datetime1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E282-B3F2-43BA-9741-55E335DEF1DE}" type="datetime1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8F3-5D70-4D7A-B511-C9F09D776DAA}" type="datetime1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7A11-6047-4CFC-899D-7C0D7CD72C3E}" type="datetime1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D4F5-7C77-4868-8827-A16F2C1A5572}" type="datetime1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0756-8D36-4A1F-8028-AAE40802550E}" type="datetime1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C89C-BAE6-4617-B446-30E02A63EB0E}" type="datetime1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7DAC-0C62-4A82-B457-2CA65CB1A948}" type="datetime1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D4F4D-BAC9-4BE8-827C-B7F2980AB14A}" type="datetime1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BA6D9-B930-4E75-AC31-AE8BA8511EB8}" type="datetime1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55278966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547664" y="6021288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77156" y="1844824"/>
            <a:ext cx="7488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 итогах работы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Центрального МТУ по надзору за ЯРБ Ростехнадзора в части ядерной и радиационной безопасности предприятий топливного цикла, учета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контроля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ядерных материалов и физической защитой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 2022 год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Кирилл Николаевич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Ерпылев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ОНРД ЯРБ ПТЦ, УК ЯМ и ФЗ Центрального МТУ по надзору за ЯРБ Ростехнадзора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58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нарушения по УК, выявленные при проведении надзорных мероприятий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21219"/>
            <a:ext cx="92744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ведения учетных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документов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порядка проведения физической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инвентаризации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Несвоевременный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пересмотр документов (инструкций, положений и т.д.) по учету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контролю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арушение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порядка обращения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пломбами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25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19206" y="1367497"/>
            <a:ext cx="712879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нарушения по ФЗ, выявленные при проведении надзорных </a:t>
            </a:r>
            <a:r>
              <a:rPr lang="ru-RU" sz="2160" b="1" dirty="0" smtClean="0"/>
              <a:t>мероприятий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21219"/>
            <a:ext cx="9274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несвоевременный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пересмотр объектовых документов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несоответствие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ИТСФЗ требованиям 646 Постановления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74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7929" y="1367497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2160" b="1" dirty="0"/>
              <a:t>Основные причины нарушений, выявляемых при проведении надзорных мероприятий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154918"/>
            <a:ext cx="92744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Недостаточное кол-во специалистов в подразделениях занимающихся вопросами УК и ФЗ на поднадзорных предприятиях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Неполное понимание специалистами поднадзорных предприятий вопросов, касающихся их должностных обязанностей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 стороны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руководства среднего и высшего звена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предприятий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Недостаточное финансирование деятельности по УК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46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7929" y="285293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ru-RU" sz="5400" b="1" dirty="0"/>
              <a:t>Спасибо за внимание!</a:t>
            </a:r>
            <a:endParaRPr lang="ru-RU" sz="216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18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0734052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Основные направления деятельности</a:t>
            </a:r>
          </a:p>
          <a:p>
            <a:pPr algn="ctr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плановых и внеплановых проверок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проверок в режиме постоянного государственного надзора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нормотворческой деятельности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оказании государственных услуг (лицензирование деятельности в области использования атомной энергии, выдача работникам ОИАЭ разрешений Ростехнадзора на право ведения работ в области использования атомной энергии)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52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78500111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Организации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однадзорные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Центральному МТУ по надзору за ЯРБ Ростехнадзора</a:t>
            </a:r>
          </a:p>
          <a:p>
            <a:pPr algn="ctr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Росатом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 «ВНИИНМ»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ПАО «МСЗ»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 «НИИ НПО «ЛУЧ»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ФГУП «РАДОН» (площадка АО «ВНИИХТ») (ЯМ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отсутсвует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 «НИИП»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 «НИКИЭТ»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 ОКБ «Гидропресс» (ЯМ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отсутсвует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АО  «ГНЦ РФ-ФЭИ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ФГУП «РФЯЦ-ВНИИЭФ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филиал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 «Концерн Росэнергоатом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Билибинская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АЭС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«НИФХИ»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Л.Я.Карпова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67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96761038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Организации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однадзорные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Центральному МТУ по надзору за ЯРБ Ростехнадзора</a:t>
            </a:r>
          </a:p>
          <a:p>
            <a:pPr algn="ctr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Правительственные организации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«НИЦ «Курчатовский институт»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который включен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ФГБУ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«ГНЦ РФ ИТЭФ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(2 объекта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НИЯУ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МИФИ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НИУ «МЭИ»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ФГАОУ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 «Севастопольский государственный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университет»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Международная межправительственная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ММО ОИЯИ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61116497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166707"/>
              </p:ext>
            </p:extLst>
          </p:nvPr>
        </p:nvGraphicFramePr>
        <p:xfrm>
          <a:off x="69998" y="1628800"/>
          <a:ext cx="900400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2055" y="1628800"/>
            <a:ext cx="8339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проведенных инспекций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по направлениям УК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ФЗ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ЯМ</a:t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292754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2022                               2022</a:t>
            </a:r>
            <a:endParaRPr lang="ru-RU" sz="400" dirty="0"/>
          </a:p>
          <a:p>
            <a:r>
              <a:rPr lang="ru-RU" dirty="0" smtClean="0"/>
              <a:t>   </a:t>
            </a:r>
            <a:r>
              <a:rPr lang="ru-RU" dirty="0" err="1" smtClean="0"/>
              <a:t>УиК</a:t>
            </a:r>
            <a:r>
              <a:rPr lang="ru-RU" dirty="0" smtClean="0"/>
              <a:t> ЯМ	</a:t>
            </a:r>
            <a:r>
              <a:rPr lang="ru-RU" dirty="0"/>
              <a:t> </a:t>
            </a:r>
            <a:r>
              <a:rPr lang="ru-RU" dirty="0" smtClean="0"/>
              <a:t>                       ФЗ 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44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312553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569085"/>
              </p:ext>
            </p:extLst>
          </p:nvPr>
        </p:nvGraphicFramePr>
        <p:xfrm>
          <a:off x="69998" y="1628800"/>
          <a:ext cx="900400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2055" y="1628800"/>
            <a:ext cx="8339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проведенных инспекций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по направлениям УК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ФЗ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РВ </a:t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292754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2022                               2022</a:t>
            </a:r>
            <a:endParaRPr lang="ru-RU" sz="400" dirty="0"/>
          </a:p>
          <a:p>
            <a:r>
              <a:rPr lang="ru-RU" dirty="0" smtClean="0"/>
              <a:t>   </a:t>
            </a:r>
            <a:r>
              <a:rPr lang="ru-RU" dirty="0" err="1" smtClean="0"/>
              <a:t>УиК</a:t>
            </a:r>
            <a:r>
              <a:rPr lang="ru-RU" dirty="0" smtClean="0"/>
              <a:t> РВ	</a:t>
            </a:r>
            <a:r>
              <a:rPr lang="ru-RU" dirty="0"/>
              <a:t> </a:t>
            </a:r>
            <a:r>
              <a:rPr lang="ru-RU" dirty="0" smtClean="0"/>
              <a:t>                       ФЗ РВ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519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10981805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046291"/>
              </p:ext>
            </p:extLst>
          </p:nvPr>
        </p:nvGraphicFramePr>
        <p:xfrm>
          <a:off x="69998" y="1628800"/>
          <a:ext cx="900400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2055" y="1628800"/>
            <a:ext cx="8339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выявленных нарушений по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направлениям УК , ФЗ ЯМ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ЯРБ ПТЦ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1 полугодие 2022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301208"/>
            <a:ext cx="489654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2022 	</a:t>
            </a:r>
            <a:r>
              <a:rPr lang="ru-RU" dirty="0"/>
              <a:t> </a:t>
            </a:r>
            <a:r>
              <a:rPr lang="ru-RU" dirty="0" smtClean="0"/>
              <a:t>                         2022                        </a:t>
            </a:r>
            <a:endParaRPr lang="ru-RU" dirty="0"/>
          </a:p>
          <a:p>
            <a:endParaRPr lang="ru-RU" sz="400" dirty="0"/>
          </a:p>
          <a:p>
            <a:r>
              <a:rPr lang="ru-RU" dirty="0" smtClean="0"/>
              <a:t>  </a:t>
            </a:r>
            <a:r>
              <a:rPr lang="ru-RU" dirty="0" err="1" smtClean="0"/>
              <a:t>УиК</a:t>
            </a:r>
            <a:r>
              <a:rPr lang="ru-RU" dirty="0" smtClean="0"/>
              <a:t> ЯМ                         ФЗ ЯМ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382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6024283"/>
              </p:ext>
            </p:extLst>
          </p:nvPr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131820"/>
              </p:ext>
            </p:extLst>
          </p:nvPr>
        </p:nvGraphicFramePr>
        <p:xfrm>
          <a:off x="69998" y="1628800"/>
          <a:ext cx="900400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2055" y="1628800"/>
            <a:ext cx="8339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выявленных нарушений по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направлениям УК , ФЗ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РВ </a:t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ЯРБ ПТЦ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1 полугодие 2022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301208"/>
            <a:ext cx="489654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2022 	</a:t>
            </a:r>
            <a:r>
              <a:rPr lang="ru-RU" dirty="0"/>
              <a:t> </a:t>
            </a:r>
            <a:r>
              <a:rPr lang="ru-RU" dirty="0" smtClean="0"/>
              <a:t>                         2022                        </a:t>
            </a:r>
            <a:endParaRPr lang="ru-RU" dirty="0"/>
          </a:p>
          <a:p>
            <a:endParaRPr lang="ru-RU" sz="400" dirty="0"/>
          </a:p>
          <a:p>
            <a:r>
              <a:rPr lang="ru-RU" dirty="0" smtClean="0"/>
              <a:t>  </a:t>
            </a:r>
            <a:r>
              <a:rPr lang="ru-RU" dirty="0" err="1" smtClean="0"/>
              <a:t>УиК</a:t>
            </a:r>
            <a:r>
              <a:rPr lang="ru-RU" dirty="0" smtClean="0"/>
              <a:t> РВ                         ФЗ РВ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01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" y="0"/>
            <a:ext cx="9135641" cy="136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055" y="1628800"/>
            <a:ext cx="8339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наложенных административных штрафов в 2022 году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582110"/>
              </p:ext>
            </p:extLst>
          </p:nvPr>
        </p:nvGraphicFramePr>
        <p:xfrm>
          <a:off x="683569" y="2420888"/>
          <a:ext cx="7920879" cy="338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128125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штрафов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812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УК ЯМ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812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ФЗ ЯМ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0526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368</Words>
  <Application>Microsoft Office PowerPoint</Application>
  <PresentationFormat>Экран (4:3)</PresentationFormat>
  <Paragraphs>99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Серегин П.А.</dc:creator>
  <cp:lastModifiedBy>ukmekn</cp:lastModifiedBy>
  <cp:revision>169</cp:revision>
  <cp:lastPrinted>2019-06-26T06:24:23Z</cp:lastPrinted>
  <dcterms:created xsi:type="dcterms:W3CDTF">2015-09-22T06:41:40Z</dcterms:created>
  <dcterms:modified xsi:type="dcterms:W3CDTF">2023-03-20T12:06:10Z</dcterms:modified>
</cp:coreProperties>
</file>