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drawings/drawing8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drawings/drawing10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11.xml" ContentType="application/vnd.openxmlformats-officedocument.drawingml.chart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drawings/drawing12.xml" ContentType="application/vnd.openxmlformats-officedocument.drawingml.chartshape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4" r:id="rId2"/>
    <p:sldId id="294" r:id="rId3"/>
    <p:sldId id="305" r:id="rId4"/>
    <p:sldId id="308" r:id="rId5"/>
    <p:sldId id="304" r:id="rId6"/>
    <p:sldId id="306" r:id="rId7"/>
    <p:sldId id="295" r:id="rId8"/>
    <p:sldId id="307" r:id="rId9"/>
    <p:sldId id="299" r:id="rId10"/>
    <p:sldId id="284" r:id="rId11"/>
    <p:sldId id="291" r:id="rId12"/>
    <p:sldId id="290" r:id="rId13"/>
    <p:sldId id="293" r:id="rId14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5590"/>
    <a:srgbClr val="A9C7E9"/>
    <a:srgbClr val="D7E5F5"/>
    <a:srgbClr val="87B0E1"/>
    <a:srgbClr val="377B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13" autoAdjust="0"/>
    <p:restoredTop sz="89784" autoAdjust="0"/>
  </p:normalViewPr>
  <p:slideViewPr>
    <p:cSldViewPr>
      <p:cViewPr varScale="1">
        <p:scale>
          <a:sx n="61" d="100"/>
          <a:sy n="61" d="100"/>
        </p:scale>
        <p:origin x="-90" y="-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_Microsoft_Office_Excel_2007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_Microsoft_Office_Excel_2007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_Microsoft_Office_Excel_2007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_Microsoft_Office_Excel_200712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_Microsoft_Office_Excel_2007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_Microsoft_Office_Excel_2007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_Microsoft_Office_Excel_2007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_Microsoft_Office_Excel_2007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_Microsoft_Office_Excel_2007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_Microsoft_Office_Excel_2007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_Microsoft_Office_Excel_2007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_Microsoft_Office_Excel_2007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40"/>
      <c:rotY val="1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7045047133975011E-2"/>
          <c:y val="0.14126536094754905"/>
          <c:w val="0.57063267469608625"/>
          <c:h val="0.8317893305064869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6438352634750634E-2"/>
          <c:y val="0.12800997021836283"/>
          <c:w val="0.60308216279827564"/>
          <c:h val="0.679704943178356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Плановые проверки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3"/>
              <c:layout>
                <c:manualLayout>
                  <c:x val="8.1808067123930003E-2"/>
                  <c:y val="-2.8446660048524032E-3"/>
                </c:manualLayout>
              </c:layout>
              <c:spPr>
                <a:noFill/>
              </c:spPr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0524195796491385E-3"/>
                  <c:y val="9.25815590382430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spPr>
                <a:noFill/>
              </c:spPr>
              <c:txPr>
                <a:bodyPr/>
                <a:lstStyle/>
                <a:p>
                  <a:pPr>
                    <a:defRPr sz="1800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1">
                  <c:v>2020</c:v>
                </c:pt>
                <c:pt idx="3">
                  <c:v>2020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1">
                  <c:v>13</c:v>
                </c:pt>
                <c:pt idx="3">
                  <c:v>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Внеплановые проверки 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c:spPr>
          <c:invertIfNegative val="0"/>
          <c:cat>
            <c:numRef>
              <c:f>Лист1!$A$2:$A$6</c:f>
              <c:numCache>
                <c:formatCode>General</c:formatCode>
                <c:ptCount val="5"/>
                <c:pt idx="1">
                  <c:v>2020</c:v>
                </c:pt>
                <c:pt idx="3">
                  <c:v>2020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1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Проверки в режиме постоянного надзора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dLbl>
              <c:idx val="5"/>
              <c:layout>
                <c:manualLayout>
                  <c:x val="9.8733874115087931E-3"/>
                  <c:y val="-2.28090696015854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1">
                  <c:v>2020</c:v>
                </c:pt>
                <c:pt idx="3">
                  <c:v>2020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1">
                  <c:v>71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shape val="cylinder"/>
        <c:axId val="21863424"/>
        <c:axId val="21865216"/>
        <c:axId val="0"/>
      </c:bar3DChart>
      <c:catAx>
        <c:axId val="218634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865216"/>
        <c:crosses val="autoZero"/>
        <c:auto val="1"/>
        <c:lblAlgn val="ctr"/>
        <c:lblOffset val="100"/>
        <c:noMultiLvlLbl val="0"/>
      </c:catAx>
      <c:valAx>
        <c:axId val="218652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18634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567543854388301"/>
          <c:y val="0.26498512442438826"/>
          <c:w val="0.29841963606849486"/>
          <c:h val="0.46779165712945159"/>
        </c:manualLayout>
      </c:layout>
      <c:overlay val="0"/>
      <c:txPr>
        <a:bodyPr/>
        <a:lstStyle/>
        <a:p>
          <a:pPr>
            <a:defRPr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40"/>
      <c:rotY val="1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7045047133975011E-2"/>
          <c:y val="0.14126536094754905"/>
          <c:w val="0.57063267469608625"/>
          <c:h val="0.8317893305064869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6438352634750634E-2"/>
          <c:y val="0.12800997021836283"/>
          <c:w val="0.60308216279827564"/>
          <c:h val="0.679704943178356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Плановые проверки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5"/>
              <c:layout>
                <c:manualLayout>
                  <c:x val="7.0524195796491385E-3"/>
                  <c:y val="9.25815590382430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spPr>
                <a:noFill/>
              </c:spPr>
              <c:txPr>
                <a:bodyPr/>
                <a:lstStyle/>
                <a:p>
                  <a:pPr>
                    <a:defRPr sz="1800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1">
                  <c:v>2020</c:v>
                </c:pt>
                <c:pt idx="3">
                  <c:v>2020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1">
                  <c:v>34</c:v>
                </c:pt>
                <c:pt idx="3">
                  <c:v>25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Внеплановые проверки 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c:spPr>
          <c:invertIfNegative val="0"/>
          <c:cat>
            <c:numRef>
              <c:f>Лист1!$A$2:$A$6</c:f>
              <c:numCache>
                <c:formatCode>General</c:formatCode>
                <c:ptCount val="5"/>
                <c:pt idx="1">
                  <c:v>2020</c:v>
                </c:pt>
                <c:pt idx="3">
                  <c:v>2020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1">
                  <c:v>1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Проверки в режиме постоянного надзора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dLbl>
              <c:idx val="3"/>
              <c:delete val="1"/>
            </c:dLbl>
            <c:dLbl>
              <c:idx val="5"/>
              <c:layout>
                <c:manualLayout>
                  <c:x val="9.8733874115087931E-3"/>
                  <c:y val="-2.28090696015854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1">
                  <c:v>2020</c:v>
                </c:pt>
                <c:pt idx="3">
                  <c:v>2020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1">
                  <c:v>17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shape val="cylinder"/>
        <c:axId val="22320640"/>
        <c:axId val="22322176"/>
        <c:axId val="0"/>
      </c:bar3DChart>
      <c:catAx>
        <c:axId val="223206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2322176"/>
        <c:crosses val="autoZero"/>
        <c:auto val="1"/>
        <c:lblAlgn val="ctr"/>
        <c:lblOffset val="100"/>
        <c:noMultiLvlLbl val="0"/>
      </c:catAx>
      <c:valAx>
        <c:axId val="2232217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23206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567543854388301"/>
          <c:y val="0.26498512442438826"/>
          <c:w val="0.29841963606849486"/>
          <c:h val="0.46779165712945159"/>
        </c:manualLayout>
      </c:layout>
      <c:overlay val="0"/>
      <c:txPr>
        <a:bodyPr/>
        <a:lstStyle/>
        <a:p>
          <a:pPr>
            <a:defRPr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40"/>
      <c:rotY val="1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7045047133975011E-2"/>
          <c:y val="0.14126536094754905"/>
          <c:w val="0.57063267469608625"/>
          <c:h val="0.8317893305064869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40"/>
      <c:rotY val="1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7045047133975011E-2"/>
          <c:y val="0.14126536094754905"/>
          <c:w val="0.57063267469608625"/>
          <c:h val="0.8317893305064869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40"/>
      <c:rotY val="1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7045047133975011E-2"/>
          <c:y val="0.14126536094754905"/>
          <c:w val="0.57063267469608625"/>
          <c:h val="0.8317893305064869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40"/>
      <c:rotY val="1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7045047133975011E-2"/>
          <c:y val="0.14126536094754905"/>
          <c:w val="0.57063267469608625"/>
          <c:h val="0.8317893305064869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6438352634750634E-2"/>
          <c:y val="0"/>
          <c:w val="0.60308216279827564"/>
          <c:h val="0.7792682126228398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Плановые проверки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1"/>
              <c:delete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1">
                  <c:v>2020</c:v>
                </c:pt>
                <c:pt idx="3">
                  <c:v>2020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1">
                  <c:v>3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Внеплановые проверки 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3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1">
                  <c:v>2020</c:v>
                </c:pt>
                <c:pt idx="3">
                  <c:v>2020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1">
                  <c:v>4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Проверки в режиме постоянного надзора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1">
                  <c:v>2020</c:v>
                </c:pt>
                <c:pt idx="3">
                  <c:v>2020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1">
                  <c:v>73</c:v>
                </c:pt>
                <c:pt idx="3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shape val="cylinder"/>
        <c:axId val="20791680"/>
        <c:axId val="20793216"/>
        <c:axId val="0"/>
      </c:bar3DChart>
      <c:catAx>
        <c:axId val="207916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793216"/>
        <c:crosses val="autoZero"/>
        <c:auto val="1"/>
        <c:lblAlgn val="ctr"/>
        <c:lblOffset val="100"/>
        <c:noMultiLvlLbl val="0"/>
      </c:catAx>
      <c:valAx>
        <c:axId val="207932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07916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567543854388301"/>
          <c:y val="0.26498512442438826"/>
          <c:w val="0.29841963606849486"/>
          <c:h val="0.46779165712945159"/>
        </c:manualLayout>
      </c:layout>
      <c:overlay val="0"/>
      <c:txPr>
        <a:bodyPr/>
        <a:lstStyle/>
        <a:p>
          <a:pPr>
            <a:defRPr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40"/>
      <c:rotY val="1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7045047133975011E-2"/>
          <c:y val="0.14126536094754905"/>
          <c:w val="0.57063267469608625"/>
          <c:h val="0.8317893305064869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6438352634750634E-2"/>
          <c:y val="0"/>
          <c:w val="0.60308216279827564"/>
          <c:h val="0.7792682126228398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Плановые проверки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solidFill>
                <a:schemeClr val="bg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1">
                  <c:v>2020</c:v>
                </c:pt>
                <c:pt idx="3">
                  <c:v>2020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1">
                  <c:v>38</c:v>
                </c:pt>
                <c:pt idx="3">
                  <c:v>23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Внеплановые проверки 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3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1">
                  <c:v>2020</c:v>
                </c:pt>
                <c:pt idx="3">
                  <c:v>2020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1">
                  <c:v>6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Проверки в режиме постоянного надзора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dLbl>
              <c:idx val="3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General</c:formatCode>
                <c:ptCount val="5"/>
                <c:pt idx="1">
                  <c:v>2020</c:v>
                </c:pt>
                <c:pt idx="3">
                  <c:v>2020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1">
                  <c:v>24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shape val="cylinder"/>
        <c:axId val="20855424"/>
        <c:axId val="20861312"/>
        <c:axId val="0"/>
      </c:bar3DChart>
      <c:catAx>
        <c:axId val="208554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0861312"/>
        <c:crosses val="autoZero"/>
        <c:auto val="1"/>
        <c:lblAlgn val="ctr"/>
        <c:lblOffset val="100"/>
        <c:noMultiLvlLbl val="0"/>
      </c:catAx>
      <c:valAx>
        <c:axId val="2086131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208554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567543854388301"/>
          <c:y val="0.26498512442438826"/>
          <c:w val="0.29841963606849486"/>
          <c:h val="0.46779165712945159"/>
        </c:manualLayout>
      </c:layout>
      <c:overlay val="0"/>
      <c:txPr>
        <a:bodyPr/>
        <a:lstStyle/>
        <a:p>
          <a:pPr>
            <a:defRPr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40"/>
      <c:rotY val="1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7045047133975011E-2"/>
          <c:y val="0.14126536094754905"/>
          <c:w val="0.57063267469608625"/>
          <c:h val="0.8317893305064869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0.16572</cdr:x>
      <cdr:y>0.79167</cdr:y>
    </cdr:from>
    <cdr:to>
      <cdr:x>0.87722</cdr:x>
      <cdr:y>0.95833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09461" y="4104456"/>
          <a:ext cx="6480701" cy="8640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2022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0.08414</cdr:x>
      <cdr:y>0.26923</cdr:y>
    </cdr:from>
    <cdr:to>
      <cdr:x>0.18569</cdr:x>
      <cdr:y>0.49619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57586" y="1008113"/>
          <a:ext cx="914400" cy="8498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0.14812</cdr:x>
      <cdr:y>0.17308</cdr:y>
    </cdr:from>
    <cdr:to>
      <cdr:x>0.24967</cdr:x>
      <cdr:y>0.40004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333650" y="648073"/>
          <a:ext cx="914400" cy="8498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0.2764</cdr:x>
      <cdr:y>0.46154</cdr:y>
    </cdr:from>
    <cdr:to>
      <cdr:x>0.37795</cdr:x>
      <cdr:y>0.6885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488669" y="1728193"/>
          <a:ext cx="914400" cy="8498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0.34805</cdr:x>
      <cdr:y>0.44231</cdr:y>
    </cdr:from>
    <cdr:to>
      <cdr:x>0.44961</cdr:x>
      <cdr:y>0.66927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33850" y="1656185"/>
          <a:ext cx="914400" cy="8498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0.47354</cdr:x>
      <cdr:y>0.09615</cdr:y>
    </cdr:from>
    <cdr:to>
      <cdr:x>0.57509</cdr:x>
      <cdr:y>0.32312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63736" y="360041"/>
          <a:ext cx="914400" cy="8498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0.54798</cdr:x>
      <cdr:y>0.03846</cdr:y>
    </cdr:from>
    <cdr:to>
      <cdr:x>0.64954</cdr:x>
      <cdr:y>0.26542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934050" y="144017"/>
          <a:ext cx="914400" cy="8498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0.06814</cdr:x>
      <cdr:y>0.79518</cdr:y>
    </cdr:from>
    <cdr:to>
      <cdr:x>0.59597</cdr:x>
      <cdr:y>1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613570" y="3550096"/>
          <a:ext cx="4752528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0.15611</cdr:x>
      <cdr:y>0.79518</cdr:y>
    </cdr:from>
    <cdr:to>
      <cdr:x>0.51599</cdr:x>
      <cdr:y>1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1405658" y="3550096"/>
          <a:ext cx="324036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0.16572</cdr:x>
      <cdr:y>0.79167</cdr:y>
    </cdr:from>
    <cdr:to>
      <cdr:x>0.87722</cdr:x>
      <cdr:y>0.95833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09461" y="4104456"/>
          <a:ext cx="6480701" cy="8640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0.08414</cdr:x>
      <cdr:y>0.26923</cdr:y>
    </cdr:from>
    <cdr:to>
      <cdr:x>0.18569</cdr:x>
      <cdr:y>0.49619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57586" y="1008113"/>
          <a:ext cx="914400" cy="8498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0.14812</cdr:x>
      <cdr:y>0.17308</cdr:y>
    </cdr:from>
    <cdr:to>
      <cdr:x>0.24967</cdr:x>
      <cdr:y>0.40004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333650" y="648073"/>
          <a:ext cx="914400" cy="8498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0.2764</cdr:x>
      <cdr:y>0.46154</cdr:y>
    </cdr:from>
    <cdr:to>
      <cdr:x>0.37795</cdr:x>
      <cdr:y>0.6885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488669" y="1728193"/>
          <a:ext cx="914400" cy="8498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0.34805</cdr:x>
      <cdr:y>0.44231</cdr:y>
    </cdr:from>
    <cdr:to>
      <cdr:x>0.44961</cdr:x>
      <cdr:y>0.66927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33850" y="1656185"/>
          <a:ext cx="914400" cy="8498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0.47354</cdr:x>
      <cdr:y>0.09615</cdr:y>
    </cdr:from>
    <cdr:to>
      <cdr:x>0.57509</cdr:x>
      <cdr:y>0.32312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63736" y="360041"/>
          <a:ext cx="914400" cy="8498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0.54798</cdr:x>
      <cdr:y>0.03846</cdr:y>
    </cdr:from>
    <cdr:to>
      <cdr:x>0.64954</cdr:x>
      <cdr:y>0.26542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934050" y="144017"/>
          <a:ext cx="914400" cy="8498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0.06814</cdr:x>
      <cdr:y>0.79518</cdr:y>
    </cdr:from>
    <cdr:to>
      <cdr:x>0.59597</cdr:x>
      <cdr:y>1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613570" y="3550096"/>
          <a:ext cx="4752528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0.15611</cdr:x>
      <cdr:y>0.79518</cdr:y>
    </cdr:from>
    <cdr:to>
      <cdr:x>0.51599</cdr:x>
      <cdr:y>1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1405658" y="3550096"/>
          <a:ext cx="324036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0.16572</cdr:x>
      <cdr:y>0.79167</cdr:y>
    </cdr:from>
    <cdr:to>
      <cdr:x>0.87722</cdr:x>
      <cdr:y>0.95833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09461" y="4104456"/>
          <a:ext cx="6480701" cy="8640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0.16572</cdr:x>
      <cdr:y>0.79167</cdr:y>
    </cdr:from>
    <cdr:to>
      <cdr:x>0.87722</cdr:x>
      <cdr:y>0.95833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09461" y="4104456"/>
          <a:ext cx="6480701" cy="8640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0.16572</cdr:x>
      <cdr:y>0.79167</cdr:y>
    </cdr:from>
    <cdr:to>
      <cdr:x>0.87722</cdr:x>
      <cdr:y>0.95833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09461" y="4104456"/>
          <a:ext cx="6480701" cy="8640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0.16572</cdr:x>
      <cdr:y>0.79167</cdr:y>
    </cdr:from>
    <cdr:to>
      <cdr:x>0.87722</cdr:x>
      <cdr:y>0.95833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09461" y="4104456"/>
          <a:ext cx="6480701" cy="8640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0.08414</cdr:x>
      <cdr:y>0.26923</cdr:y>
    </cdr:from>
    <cdr:to>
      <cdr:x>0.18569</cdr:x>
      <cdr:y>0.49619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57586" y="1008113"/>
          <a:ext cx="914400" cy="8498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0.2764</cdr:x>
      <cdr:y>0.46154</cdr:y>
    </cdr:from>
    <cdr:to>
      <cdr:x>0.37795</cdr:x>
      <cdr:y>0.6885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488669" y="1728193"/>
          <a:ext cx="914400" cy="8498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0.34805</cdr:x>
      <cdr:y>0.44231</cdr:y>
    </cdr:from>
    <cdr:to>
      <cdr:x>0.44961</cdr:x>
      <cdr:y>0.66927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33850" y="1656185"/>
          <a:ext cx="914400" cy="8498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0.47354</cdr:x>
      <cdr:y>0.09615</cdr:y>
    </cdr:from>
    <cdr:to>
      <cdr:x>0.57509</cdr:x>
      <cdr:y>0.32312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63736" y="360041"/>
          <a:ext cx="914400" cy="8498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0.54798</cdr:x>
      <cdr:y>0.03846</cdr:y>
    </cdr:from>
    <cdr:to>
      <cdr:x>0.64954</cdr:x>
      <cdr:y>0.26542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934050" y="144017"/>
          <a:ext cx="914400" cy="8498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0.06814</cdr:x>
      <cdr:y>0.79518</cdr:y>
    </cdr:from>
    <cdr:to>
      <cdr:x>0.59597</cdr:x>
      <cdr:y>1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613570" y="3550096"/>
          <a:ext cx="4752528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0.15611</cdr:x>
      <cdr:y>0.79518</cdr:y>
    </cdr:from>
    <cdr:to>
      <cdr:x>0.51599</cdr:x>
      <cdr:y>1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1405658" y="3550096"/>
          <a:ext cx="324036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0.24409</cdr:x>
      <cdr:y>0.40323</cdr:y>
    </cdr:from>
    <cdr:to>
      <cdr:x>0.25208</cdr:x>
      <cdr:y>0.41347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197746" y="1800200"/>
          <a:ext cx="72008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0.47601</cdr:x>
      <cdr:y>0.68826</cdr:y>
    </cdr:from>
    <cdr:to>
      <cdr:x>0.57756</cdr:x>
      <cdr:y>0.89307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285978" y="307271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dirty="0" smtClean="0"/>
            <a:t>1</a:t>
          </a:r>
        </a:p>
        <a:p xmlns:a="http://schemas.openxmlformats.org/drawingml/2006/main">
          <a:endParaRPr lang="ru-RU" sz="1400" dirty="0"/>
        </a:p>
      </cdr:txBody>
    </cdr:sp>
  </cdr:relSizeAnchor>
  <cdr:relSizeAnchor xmlns:cdr="http://schemas.openxmlformats.org/drawingml/2006/chartDrawing">
    <cdr:from>
      <cdr:x>0.15031</cdr:x>
      <cdr:y>0.68826</cdr:y>
    </cdr:from>
    <cdr:to>
      <cdr:x>0.25187</cdr:x>
      <cdr:y>0.89307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353418" y="307271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000" dirty="0" smtClean="0"/>
            <a:t>3</a:t>
          </a:r>
          <a:endParaRPr lang="ru-RU" sz="2000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0.16572</cdr:x>
      <cdr:y>0.79167</cdr:y>
    </cdr:from>
    <cdr:to>
      <cdr:x>0.87722</cdr:x>
      <cdr:y>0.95833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09461" y="4104456"/>
          <a:ext cx="6480701" cy="8640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0.08414</cdr:x>
      <cdr:y>0.26923</cdr:y>
    </cdr:from>
    <cdr:to>
      <cdr:x>0.18569</cdr:x>
      <cdr:y>0.49619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57586" y="1008113"/>
          <a:ext cx="914400" cy="8498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0.14812</cdr:x>
      <cdr:y>0.17308</cdr:y>
    </cdr:from>
    <cdr:to>
      <cdr:x>0.24967</cdr:x>
      <cdr:y>0.40004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333650" y="648073"/>
          <a:ext cx="914400" cy="8498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0.2764</cdr:x>
      <cdr:y>0.46154</cdr:y>
    </cdr:from>
    <cdr:to>
      <cdr:x>0.37795</cdr:x>
      <cdr:y>0.6885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488669" y="1728193"/>
          <a:ext cx="914400" cy="8498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0.34805</cdr:x>
      <cdr:y>0.44231</cdr:y>
    </cdr:from>
    <cdr:to>
      <cdr:x>0.44961</cdr:x>
      <cdr:y>0.66927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33850" y="1656185"/>
          <a:ext cx="914400" cy="8498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0.47354</cdr:x>
      <cdr:y>0.09615</cdr:y>
    </cdr:from>
    <cdr:to>
      <cdr:x>0.57509</cdr:x>
      <cdr:y>0.32312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63736" y="360041"/>
          <a:ext cx="914400" cy="8498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0.54798</cdr:x>
      <cdr:y>0.03846</cdr:y>
    </cdr:from>
    <cdr:to>
      <cdr:x>0.64954</cdr:x>
      <cdr:y>0.26542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934050" y="144017"/>
          <a:ext cx="914400" cy="8498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0.06814</cdr:x>
      <cdr:y>0.79518</cdr:y>
    </cdr:from>
    <cdr:to>
      <cdr:x>0.59597</cdr:x>
      <cdr:y>1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613570" y="3550096"/>
          <a:ext cx="4752528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0.15611</cdr:x>
      <cdr:y>0.79518</cdr:y>
    </cdr:from>
    <cdr:to>
      <cdr:x>0.51599</cdr:x>
      <cdr:y>1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1405658" y="3550096"/>
          <a:ext cx="324036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0.16572</cdr:x>
      <cdr:y>0.79167</cdr:y>
    </cdr:from>
    <cdr:to>
      <cdr:x>0.87722</cdr:x>
      <cdr:y>0.95833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09461" y="4104456"/>
          <a:ext cx="6480701" cy="8640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="" xmlns:a16="http://schemas.microsoft.com/office/drawing/2014/main" id="{D32DDF95-C65C-476A-AA2D-08BABA6DE1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767" cy="495619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1336D7DC-7DF0-4E08-B127-7134A95BB63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297" y="0"/>
            <a:ext cx="2945767" cy="495619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>
              <a:defRPr sz="1200"/>
            </a:lvl1pPr>
          </a:lstStyle>
          <a:p>
            <a:fld id="{951BD1E7-0CDF-41A0-B26E-374800642F37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D0B87FCD-F57B-4652-A58C-5DA4EE5F632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378631"/>
            <a:ext cx="2945767" cy="495619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F8CAF6AC-758E-4A07-B609-8CD7603346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297" y="9378631"/>
            <a:ext cx="2945767" cy="495619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r">
              <a:defRPr sz="1200"/>
            </a:lvl1pPr>
          </a:lstStyle>
          <a:p>
            <a:fld id="{D09E8AA1-A9BC-4B76-BE7F-74C6F4190A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1070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8" cy="493713"/>
          </a:xfrm>
          <a:prstGeom prst="rect">
            <a:avLst/>
          </a:prstGeom>
        </p:spPr>
        <p:txBody>
          <a:bodyPr vert="horz" lIns="90705" tIns="45352" rIns="90705" bIns="4535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8" cy="493713"/>
          </a:xfrm>
          <a:prstGeom prst="rect">
            <a:avLst/>
          </a:prstGeom>
        </p:spPr>
        <p:txBody>
          <a:bodyPr vert="horz" lIns="90705" tIns="45352" rIns="90705" bIns="45352" rtlCol="0"/>
          <a:lstStyle>
            <a:lvl1pPr algn="r">
              <a:defRPr sz="1200"/>
            </a:lvl1pPr>
          </a:lstStyle>
          <a:p>
            <a:fld id="{6A6379EF-87D3-4581-9075-F562B18F212E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05" tIns="45352" rIns="90705" bIns="4535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3"/>
          </a:xfrm>
          <a:prstGeom prst="rect">
            <a:avLst/>
          </a:prstGeom>
        </p:spPr>
        <p:txBody>
          <a:bodyPr vert="horz" lIns="90705" tIns="45352" rIns="90705" bIns="45352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8825"/>
            <a:ext cx="2945658" cy="493713"/>
          </a:xfrm>
          <a:prstGeom prst="rect">
            <a:avLst/>
          </a:prstGeom>
        </p:spPr>
        <p:txBody>
          <a:bodyPr vert="horz" lIns="90705" tIns="45352" rIns="90705" bIns="4535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378825"/>
            <a:ext cx="2945658" cy="493713"/>
          </a:xfrm>
          <a:prstGeom prst="rect">
            <a:avLst/>
          </a:prstGeom>
        </p:spPr>
        <p:txBody>
          <a:bodyPr vert="horz" lIns="90705" tIns="45352" rIns="90705" bIns="45352" rtlCol="0" anchor="b"/>
          <a:lstStyle>
            <a:lvl1pPr algn="r">
              <a:defRPr sz="1200"/>
            </a:lvl1pPr>
          </a:lstStyle>
          <a:p>
            <a:fld id="{BC72453E-B760-4EF5-BEB8-8469945E08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8578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35573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35573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35573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35573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3557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3557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3557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3557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35573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35573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35573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35573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3557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DF453-3EF4-4889-A30A-EB452DC42F9D}" type="datetime1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9349-F505-433F-AF35-B6C548C5499E}" type="datetime1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2CE2-3878-4040-9A65-E1C3F1A2F209}" type="datetime1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E282-B3F2-43BA-9741-55E335DEF1DE}" type="datetime1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B8F3-5D70-4D7A-B511-C9F09D776DAA}" type="datetime1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F7A11-6047-4CFC-899D-7C0D7CD72C3E}" type="datetime1">
              <a:rPr lang="ru-RU" smtClean="0"/>
              <a:t>20.03.2023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2D4F5-7C77-4868-8827-A16F2C1A5572}" type="datetime1">
              <a:rPr lang="ru-RU" smtClean="0"/>
              <a:t>20.03.2023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0756-8D36-4A1F-8028-AAE40802550E}" type="datetime1">
              <a:rPr lang="ru-RU" smtClean="0"/>
              <a:t>20.03.2023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C89C-BAE6-4617-B446-30E02A63EB0E}" type="datetime1">
              <a:rPr lang="ru-RU" smtClean="0"/>
              <a:t>20.03.2023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7DAC-0C62-4A82-B457-2CA65CB1A948}" type="datetime1">
              <a:rPr lang="ru-RU" smtClean="0"/>
              <a:t>20.03.2023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4F4D-BAC9-4BE8-827C-B7F2980AB14A}" type="datetime1">
              <a:rPr lang="ru-RU" smtClean="0"/>
              <a:t>20.03.2023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BA6D9-B930-4E75-AC31-AE8BA8511EB8}" type="datetime1">
              <a:rPr lang="ru-RU" smtClean="0"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6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8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0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455278966"/>
              </p:ext>
            </p:extLst>
          </p:nvPr>
        </p:nvGraphicFramePr>
        <p:xfrm>
          <a:off x="0" y="980728"/>
          <a:ext cx="910850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293028"/>
            <a:ext cx="9144001" cy="564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" y="0"/>
            <a:ext cx="9135641" cy="1367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547664" y="6021288"/>
            <a:ext cx="60486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77156" y="1844824"/>
            <a:ext cx="748883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Об итогах работы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Центрального МТУ по надзору за ЯРБ Ростехнадзора в части ядерной и радиационной безопасности предприятий топливного цикла, учета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контроля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ядерных материалов и физической защитой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за 2022 год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Кирилл Николаевич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Ерпылев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Начальник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ОНРД ЯРБ ПТЦ, УК ЯМ и ФЗ Центрального МТУ по надзору за ЯРБ Ростехнадзора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158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2" y="6293028"/>
            <a:ext cx="9144001" cy="564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9155604" cy="71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62472" y="1364089"/>
            <a:ext cx="7128792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r>
              <a:rPr lang="ru-RU" sz="2160" b="1" dirty="0"/>
              <a:t>Основные нарушения по УК, выявленные при проведении надзорных мероприятий</a:t>
            </a:r>
            <a:endParaRPr lang="ru-RU" sz="2160" b="1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" y="0"/>
            <a:ext cx="9135641" cy="1367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9512" y="2121219"/>
            <a:ext cx="927448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Нарушение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ведения учетных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документов</a:t>
            </a:r>
          </a:p>
          <a:p>
            <a:pPr marL="342900" indent="-342900">
              <a:buFont typeface="Wingdings" pitchFamily="2" charset="2"/>
              <a:buChar char="v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Нарушение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порядка проведения физической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инвентаризации</a:t>
            </a:r>
          </a:p>
          <a:p>
            <a:pPr marL="342900" indent="-342900">
              <a:buFont typeface="Wingdings" pitchFamily="2" charset="2"/>
              <a:buChar char="v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Несвоевременный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пересмотр документов (инструкций, положений и т.д.) по учету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контролю</a:t>
            </a:r>
          </a:p>
          <a:p>
            <a:pPr marL="342900" indent="-342900">
              <a:buFont typeface="Wingdings" pitchFamily="2" charset="2"/>
              <a:buChar char="v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арушение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порядка обращения с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пломбами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725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2" y="6293028"/>
            <a:ext cx="9144001" cy="564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9155604" cy="71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19206" y="1367497"/>
            <a:ext cx="7128792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r>
              <a:rPr lang="ru-RU" sz="2160" b="1" dirty="0"/>
              <a:t>Основные нарушения по ФЗ, выявленные при проведении надзорных </a:t>
            </a:r>
            <a:r>
              <a:rPr lang="ru-RU" sz="2160" b="1" dirty="0" smtClean="0"/>
              <a:t>мероприятий</a:t>
            </a:r>
          </a:p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 sz="2160" b="1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" y="0"/>
            <a:ext cx="9135641" cy="1367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9512" y="2121219"/>
            <a:ext cx="92744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несвоевременный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пересмотр объектовых документов по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ФЗ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несоответствие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ИТСФЗ требованиям 646 Постановления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974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2" y="6293028"/>
            <a:ext cx="9144001" cy="564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9155604" cy="71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37929" y="1367497"/>
            <a:ext cx="7128792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r>
              <a:rPr lang="ru-RU" sz="2160" b="1" dirty="0"/>
              <a:t>Основные причины нарушений, выявляемых при проведении надзорных мероприятий</a:t>
            </a:r>
            <a:endParaRPr lang="ru-RU" sz="2160" b="1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" y="0"/>
            <a:ext cx="9135641" cy="1367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9512" y="2154918"/>
            <a:ext cx="927448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Недостаточное кол-во специалистов в подразделениях занимающихся вопросами УК и ФЗ на поднадзорных предприятиях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Неполное понимание специалистами поднадзорных предприятий вопросов, касающихся их должностных обязанностей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Недостаточный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контроль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 стороны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руководства среднего и высшего звена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предприятий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Недостаточное финансирование деятельности по УК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ФЗ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946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2" y="6293028"/>
            <a:ext cx="9144001" cy="564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9155604" cy="71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37929" y="2852936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r>
              <a:rPr lang="ru-RU" sz="5400" b="1" dirty="0"/>
              <a:t>Спасибо за внимание!</a:t>
            </a:r>
            <a:endParaRPr lang="ru-RU" sz="2160" b="1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" y="0"/>
            <a:ext cx="9135641" cy="1367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0183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10734052"/>
              </p:ext>
            </p:extLst>
          </p:nvPr>
        </p:nvGraphicFramePr>
        <p:xfrm>
          <a:off x="0" y="980728"/>
          <a:ext cx="910850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293028"/>
            <a:ext cx="9144001" cy="564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" y="0"/>
            <a:ext cx="9135641" cy="1367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2055" y="1628800"/>
            <a:ext cx="833988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Основные направления деятельности</a:t>
            </a:r>
          </a:p>
          <a:p>
            <a:pPr algn="ctr"/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Организация и проведение плановых и внеплановых проверок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Проведение проверок в режиме постоянного государственного надзора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Участие в нормотворческой деятельности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Участие в оказании государственных услуг (лицензирование деятельности в области использования атомной энергии, выдача работникам ОИАЭ разрешений Ростехнадзора на право ведения работ в области использования атомной энергии)</a:t>
            </a:r>
          </a:p>
          <a:p>
            <a:pPr marL="285750" indent="-285750" algn="just">
              <a:buFont typeface="Wingdings" pitchFamily="2" charset="2"/>
              <a:buChar char="v"/>
            </a:pPr>
            <a:endParaRPr lang="ru-RU" dirty="0"/>
          </a:p>
          <a:p>
            <a:pPr marL="285750" indent="-285750" algn="just">
              <a:buFont typeface="Wingdings" pitchFamily="2" charset="2"/>
              <a:buChar char="v"/>
            </a:pPr>
            <a:endParaRPr lang="ru-RU" dirty="0" smtClean="0"/>
          </a:p>
          <a:p>
            <a:pPr marL="285750" indent="-285750" algn="just">
              <a:buFont typeface="Wingdings" pitchFamily="2" charset="2"/>
              <a:buChar char="v"/>
            </a:pPr>
            <a:endParaRPr lang="ru-RU" dirty="0"/>
          </a:p>
          <a:p>
            <a:pPr marL="285750" indent="-285750" algn="just">
              <a:buFont typeface="Wingdings" pitchFamily="2" charset="2"/>
              <a:buChar char="v"/>
            </a:pPr>
            <a:endParaRPr lang="ru-RU" dirty="0" smtClean="0"/>
          </a:p>
          <a:p>
            <a:pPr marL="285750" indent="-285750" algn="just">
              <a:buFont typeface="Wingdings" pitchFamily="2" charset="2"/>
              <a:buChar char="v"/>
            </a:pPr>
            <a:endParaRPr lang="ru-RU" dirty="0"/>
          </a:p>
          <a:p>
            <a:pPr marL="285750" indent="-285750" algn="just">
              <a:buFont typeface="Wingdings" pitchFamily="2" charset="2"/>
              <a:buChar char="v"/>
            </a:pPr>
            <a:endParaRPr lang="ru-RU" dirty="0" smtClean="0"/>
          </a:p>
          <a:p>
            <a:pPr marL="285750" indent="-285750" algn="just">
              <a:buFont typeface="Wingdings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8527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178500111"/>
              </p:ext>
            </p:extLst>
          </p:nvPr>
        </p:nvGraphicFramePr>
        <p:xfrm>
          <a:off x="0" y="980728"/>
          <a:ext cx="910850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293028"/>
            <a:ext cx="9144001" cy="564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" y="0"/>
            <a:ext cx="9135641" cy="1367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2055" y="1628800"/>
            <a:ext cx="8339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Организации </a:t>
            </a:r>
            <a:r>
              <a:rPr lang="ru-RU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однадзорные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Центральному МТУ по надзору за ЯРБ Ростехнадзора</a:t>
            </a:r>
          </a:p>
          <a:p>
            <a:pPr algn="ctr"/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ГК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Росатом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АО «ВНИИНМ»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ПАО «МСЗ»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АО «НИИ НПО «ЛУЧ»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ФГУП «РАДОН» (площадка АО «ВНИИХТ») (ЯМ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отсутсвует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АО «НИИП»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АО «НИКИЭТ»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АО ОКБ «Гидропресс» (ЯМ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отсутсвует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АО  «ГНЦ РФ-ФЭИ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ФГУП «РФЯЦ-ВНИИЭФ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филиал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АО «Концерн Росэнергоатом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Билибинская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АЭС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АО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«НИФХИ»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им.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Л.Я.Карпова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678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096761038"/>
              </p:ext>
            </p:extLst>
          </p:nvPr>
        </p:nvGraphicFramePr>
        <p:xfrm>
          <a:off x="0" y="980728"/>
          <a:ext cx="910850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293028"/>
            <a:ext cx="9144001" cy="564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" y="0"/>
            <a:ext cx="9135641" cy="1367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2055" y="1628800"/>
            <a:ext cx="833988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Организации </a:t>
            </a:r>
            <a:r>
              <a:rPr lang="ru-RU" b="1" dirty="0" err="1" smtClean="0">
                <a:solidFill>
                  <a:prstClr val="black"/>
                </a:solidFill>
                <a:latin typeface="Times New Roman" panose="02020603050405020304" pitchFamily="18" charset="0"/>
              </a:rPr>
              <a:t>однадзорные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Центральному МТУ по надзору за ЯРБ Ростехнадзора</a:t>
            </a:r>
          </a:p>
          <a:p>
            <a:pPr algn="ctr"/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Правительственные организации</a:t>
            </a: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«НИЦ «Курчатовский институт»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который включен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ФГБУ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«ГНЦ РФ ИТЭФ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(2 объекта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НИЯУ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МИФИ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НИУ «МЭИ»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ФГАОУ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 «Севастопольский государственный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университет»</a:t>
            </a:r>
          </a:p>
          <a:p>
            <a:pPr marL="285750" indent="-285750" algn="just">
              <a:buFont typeface="Wingdings" pitchFamily="2" charset="2"/>
              <a:buChar char="v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Международная межправительственная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организация</a:t>
            </a: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ММО ОИЯИ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23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761116497"/>
              </p:ext>
            </p:extLst>
          </p:nvPr>
        </p:nvGraphicFramePr>
        <p:xfrm>
          <a:off x="0" y="980728"/>
          <a:ext cx="910850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293028"/>
            <a:ext cx="9144001" cy="564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" y="0"/>
            <a:ext cx="9135641" cy="1367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Объект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5166707"/>
              </p:ext>
            </p:extLst>
          </p:nvPr>
        </p:nvGraphicFramePr>
        <p:xfrm>
          <a:off x="69998" y="1628800"/>
          <a:ext cx="900400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02055" y="1628800"/>
            <a:ext cx="83398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</a:rPr>
              <a:t>Количество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проведенных инспекций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</a:rPr>
              <a:t>по направлениям УК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,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</a:rPr>
              <a:t>ФЗ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ЯМ</a:t>
            </a:r>
            <a:b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</a:b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2022 год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331640" y="5292754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2022                               2022</a:t>
            </a:r>
            <a:endParaRPr lang="ru-RU" sz="400" dirty="0"/>
          </a:p>
          <a:p>
            <a:r>
              <a:rPr lang="ru-RU" dirty="0" smtClean="0"/>
              <a:t>   </a:t>
            </a:r>
            <a:r>
              <a:rPr lang="ru-RU" dirty="0" err="1" smtClean="0"/>
              <a:t>УиК</a:t>
            </a:r>
            <a:r>
              <a:rPr lang="ru-RU" dirty="0" smtClean="0"/>
              <a:t> ЯМ	</a:t>
            </a:r>
            <a:r>
              <a:rPr lang="ru-RU" dirty="0"/>
              <a:t> </a:t>
            </a:r>
            <a:r>
              <a:rPr lang="ru-RU" dirty="0" smtClean="0"/>
              <a:t>                       ФЗ ЯМ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5445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55312553"/>
              </p:ext>
            </p:extLst>
          </p:nvPr>
        </p:nvGraphicFramePr>
        <p:xfrm>
          <a:off x="0" y="980728"/>
          <a:ext cx="910850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293028"/>
            <a:ext cx="9144001" cy="564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" y="0"/>
            <a:ext cx="9135641" cy="1367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Объект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9569085"/>
              </p:ext>
            </p:extLst>
          </p:nvPr>
        </p:nvGraphicFramePr>
        <p:xfrm>
          <a:off x="69998" y="1628800"/>
          <a:ext cx="900400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02055" y="1628800"/>
            <a:ext cx="83398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</a:rPr>
              <a:t>Количество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проведенных инспекций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</a:rPr>
              <a:t>по направлениям УК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,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</a:rPr>
              <a:t>ФЗ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РВ </a:t>
            </a:r>
            <a:b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</a:b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за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2022 год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331640" y="5292754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2022                               2022</a:t>
            </a:r>
            <a:endParaRPr lang="ru-RU" sz="400" dirty="0"/>
          </a:p>
          <a:p>
            <a:r>
              <a:rPr lang="ru-RU" dirty="0" smtClean="0"/>
              <a:t>   </a:t>
            </a:r>
            <a:r>
              <a:rPr lang="ru-RU" dirty="0" err="1" smtClean="0"/>
              <a:t>УиК</a:t>
            </a:r>
            <a:r>
              <a:rPr lang="ru-RU" dirty="0" smtClean="0"/>
              <a:t> РВ	</a:t>
            </a:r>
            <a:r>
              <a:rPr lang="ru-RU" dirty="0"/>
              <a:t> </a:t>
            </a:r>
            <a:r>
              <a:rPr lang="ru-RU" dirty="0" smtClean="0"/>
              <a:t>                       ФЗ РВ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7519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410981805"/>
              </p:ext>
            </p:extLst>
          </p:nvPr>
        </p:nvGraphicFramePr>
        <p:xfrm>
          <a:off x="0" y="980728"/>
          <a:ext cx="910850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293028"/>
            <a:ext cx="9144001" cy="564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" y="0"/>
            <a:ext cx="9135641" cy="1367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Объект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5046291"/>
              </p:ext>
            </p:extLst>
          </p:nvPr>
        </p:nvGraphicFramePr>
        <p:xfrm>
          <a:off x="69998" y="1628800"/>
          <a:ext cx="900400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02055" y="1628800"/>
            <a:ext cx="83398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</a:rPr>
              <a:t>Количество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выявленных нарушений по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</a:rPr>
              <a:t>направлениям УК , ФЗ ЯМ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</a:b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и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</a:rPr>
              <a:t>ЯРБ ПТЦ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 1 полугодие 2022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года</a:t>
            </a:r>
          </a:p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331640" y="5301208"/>
            <a:ext cx="4896544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2022 	</a:t>
            </a:r>
            <a:r>
              <a:rPr lang="ru-RU" dirty="0"/>
              <a:t> </a:t>
            </a:r>
            <a:r>
              <a:rPr lang="ru-RU" dirty="0" smtClean="0"/>
              <a:t>                         2022                        </a:t>
            </a:r>
            <a:endParaRPr lang="ru-RU" dirty="0"/>
          </a:p>
          <a:p>
            <a:endParaRPr lang="ru-RU" sz="400" dirty="0"/>
          </a:p>
          <a:p>
            <a:r>
              <a:rPr lang="ru-RU" dirty="0" smtClean="0"/>
              <a:t>  </a:t>
            </a:r>
            <a:r>
              <a:rPr lang="ru-RU" dirty="0" err="1" smtClean="0"/>
              <a:t>УиК</a:t>
            </a:r>
            <a:r>
              <a:rPr lang="ru-RU" dirty="0" smtClean="0"/>
              <a:t> ЯМ                         ФЗ ЯМ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5382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26024283"/>
              </p:ext>
            </p:extLst>
          </p:nvPr>
        </p:nvGraphicFramePr>
        <p:xfrm>
          <a:off x="0" y="980728"/>
          <a:ext cx="910850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293028"/>
            <a:ext cx="9144001" cy="564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" y="0"/>
            <a:ext cx="9135641" cy="1367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Объект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5131820"/>
              </p:ext>
            </p:extLst>
          </p:nvPr>
        </p:nvGraphicFramePr>
        <p:xfrm>
          <a:off x="69998" y="1628800"/>
          <a:ext cx="900400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02055" y="1628800"/>
            <a:ext cx="83398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</a:rPr>
              <a:t>Количество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выявленных нарушений по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</a:rPr>
              <a:t>направлениям УК , ФЗ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РВ </a:t>
            </a:r>
            <a:b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</a:b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и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</a:rPr>
              <a:t>ЯРБ ПТЦ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 1 полугодие 2022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года</a:t>
            </a:r>
          </a:p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331640" y="5301208"/>
            <a:ext cx="4896544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2022 	</a:t>
            </a:r>
            <a:r>
              <a:rPr lang="ru-RU" dirty="0"/>
              <a:t> </a:t>
            </a:r>
            <a:r>
              <a:rPr lang="ru-RU" dirty="0" smtClean="0"/>
              <a:t>                         2022                        </a:t>
            </a:r>
            <a:endParaRPr lang="ru-RU" dirty="0"/>
          </a:p>
          <a:p>
            <a:endParaRPr lang="ru-RU" sz="400" dirty="0"/>
          </a:p>
          <a:p>
            <a:r>
              <a:rPr lang="ru-RU" dirty="0" smtClean="0"/>
              <a:t>  </a:t>
            </a:r>
            <a:r>
              <a:rPr lang="ru-RU" dirty="0" err="1" smtClean="0"/>
              <a:t>УиК</a:t>
            </a:r>
            <a:r>
              <a:rPr lang="ru-RU" dirty="0" smtClean="0"/>
              <a:t> РВ                         ФЗ РВ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1018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293028"/>
            <a:ext cx="9144001" cy="564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" y="0"/>
            <a:ext cx="9135641" cy="1367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2055" y="1628800"/>
            <a:ext cx="8339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</a:rPr>
              <a:t>Количество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наложенных административных штрафов в 2022 году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582110"/>
              </p:ext>
            </p:extLst>
          </p:nvPr>
        </p:nvGraphicFramePr>
        <p:xfrm>
          <a:off x="683569" y="2420888"/>
          <a:ext cx="7920879" cy="3384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3"/>
                <a:gridCol w="2640293"/>
                <a:gridCol w="2640293"/>
              </a:tblGrid>
              <a:tr h="1128125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Кол-во штрафов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128125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УК ЯМ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128125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ФЗ ЯМ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60526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4042</TotalTime>
  <Words>368</Words>
  <Application>Microsoft Office PowerPoint</Application>
  <PresentationFormat>Экран (4:3)</PresentationFormat>
  <Paragraphs>99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Серегин П.А.</dc:creator>
  <cp:lastModifiedBy>ukmekn</cp:lastModifiedBy>
  <cp:revision>169</cp:revision>
  <cp:lastPrinted>2019-06-26T06:24:23Z</cp:lastPrinted>
  <dcterms:created xsi:type="dcterms:W3CDTF">2015-09-22T06:41:40Z</dcterms:created>
  <dcterms:modified xsi:type="dcterms:W3CDTF">2023-03-20T12:06:10Z</dcterms:modified>
</cp:coreProperties>
</file>